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33"/>
  </p:notesMasterIdLst>
  <p:handoutMasterIdLst>
    <p:handoutMasterId r:id="rId34"/>
  </p:handoutMasterIdLst>
  <p:sldIdLst>
    <p:sldId id="1022" r:id="rId2"/>
    <p:sldId id="1032" r:id="rId3"/>
    <p:sldId id="1025" r:id="rId4"/>
    <p:sldId id="1036" r:id="rId5"/>
    <p:sldId id="1037" r:id="rId6"/>
    <p:sldId id="1033" r:id="rId7"/>
    <p:sldId id="1038" r:id="rId8"/>
    <p:sldId id="1034" r:id="rId9"/>
    <p:sldId id="1035" r:id="rId10"/>
    <p:sldId id="1024" r:id="rId11"/>
    <p:sldId id="1028" r:id="rId12"/>
    <p:sldId id="1039" r:id="rId13"/>
    <p:sldId id="1026" r:id="rId14"/>
    <p:sldId id="1027" r:id="rId15"/>
    <p:sldId id="256" r:id="rId16"/>
    <p:sldId id="946" r:id="rId17"/>
    <p:sldId id="838" r:id="rId18"/>
    <p:sldId id="1020" r:id="rId19"/>
    <p:sldId id="1021" r:id="rId20"/>
    <p:sldId id="1019" r:id="rId21"/>
    <p:sldId id="1015" r:id="rId22"/>
    <p:sldId id="1029" r:id="rId23"/>
    <p:sldId id="1030" r:id="rId24"/>
    <p:sldId id="1031" r:id="rId25"/>
    <p:sldId id="1040" r:id="rId26"/>
    <p:sldId id="1041" r:id="rId27"/>
    <p:sldId id="1042" r:id="rId28"/>
    <p:sldId id="1043" r:id="rId29"/>
    <p:sldId id="290" r:id="rId30"/>
    <p:sldId id="957" r:id="rId31"/>
    <p:sldId id="264" r:id="rId32"/>
  </p:sldIdLst>
  <p:sldSz cx="9144000" cy="6858000" type="screen4x3"/>
  <p:notesSz cx="666273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897"/>
    <p:restoredTop sz="89660" autoAdjust="0"/>
  </p:normalViewPr>
  <p:slideViewPr>
    <p:cSldViewPr snapToGrid="0" snapToObjects="1">
      <p:cViewPr varScale="1">
        <p:scale>
          <a:sx n="79" d="100"/>
          <a:sy n="79" d="100"/>
        </p:scale>
        <p:origin x="128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96E69F-C9C5-482B-B2D6-3DF3705196EC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488" y="942975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FE385C-FFDC-405D-8F82-ADC941BE72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93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401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5/16/2022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3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2525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0" name="Shape 230"/>
          <p:cNvSpPr txBox="1">
            <a:spLocks noGrp="1"/>
          </p:cNvSpPr>
          <p:nvPr>
            <p:ph type="body" idx="1"/>
          </p:nvPr>
        </p:nvSpPr>
        <p:spPr>
          <a:xfrm>
            <a:off x="666275" y="4715153"/>
            <a:ext cx="5330189" cy="44669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words are made up of individual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sounds.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These sounds are merged together to form words.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e.g.</a:t>
            </a:r>
            <a:r>
              <a:rPr lang="en-US" sz="1200" b="0" i="0" u="none" strike="noStrike" cap="none" baseline="0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i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n </a:t>
            </a:r>
            <a:r>
              <a:rPr lang="en-US" dirty="0"/>
              <a:t>‘mat’ we have the sounds ‘m’, ‘a’, ‘t’, ship – ‘</a:t>
            </a:r>
            <a:r>
              <a:rPr lang="en-US" dirty="0" err="1"/>
              <a:t>sh</a:t>
            </a:r>
            <a:r>
              <a:rPr lang="en-US" dirty="0"/>
              <a:t>’, ‘</a:t>
            </a:r>
            <a:r>
              <a:rPr lang="en-US" dirty="0" err="1"/>
              <a:t>i</a:t>
            </a:r>
            <a:r>
              <a:rPr lang="en-US" dirty="0"/>
              <a:t>’, ‘p’.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1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Click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 grapheme is another name for the letters we use to write the sound. The spelling of that sound on the page. </a:t>
            </a:r>
            <a:endParaRPr lang="en-US" i="1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Phonics is the method of teaching reading through the identification of sounds and graphemes.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new National Curriculum ensures that all children are taught Phonics systematically.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gives your children the tools to read any word. </a:t>
            </a:r>
          </a:p>
        </p:txBody>
      </p:sp>
      <p:sp>
        <p:nvSpPr>
          <p:cNvPr id="231" name="Shape 231"/>
          <p:cNvSpPr txBox="1">
            <a:spLocks noGrp="1"/>
          </p:cNvSpPr>
          <p:nvPr>
            <p:ph type="sldNum" idx="12"/>
          </p:nvPr>
        </p:nvSpPr>
        <p:spPr>
          <a:xfrm>
            <a:off x="3774009" y="9428583"/>
            <a:ext cx="2887185" cy="49633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11940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5C86BBF-4374-4E01-85D9-47F0C65351B7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68338" y="808038"/>
            <a:ext cx="3081337" cy="23129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7921" y="3199338"/>
            <a:ext cx="5183363" cy="676870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100" dirty="0">
                <a:latin typeface="Times New Roman"/>
                <a:ea typeface="Times New Roman"/>
                <a:cs typeface="Times New Roman"/>
                <a:sym typeface="Times New Roman"/>
              </a:rPr>
              <a:t>Remember that: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endParaRPr lang="en-US" altLang="ja-JP" sz="1100" dirty="0">
              <a:latin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altLang="ja-JP" sz="1100" dirty="0">
                <a:latin typeface="Times New Roman"/>
                <a:cs typeface="Times New Roman"/>
                <a:sym typeface="Times New Roman"/>
              </a:rPr>
              <a:t>- </a:t>
            </a:r>
            <a:r>
              <a:rPr lang="en-GB" altLang="ja-JP" sz="1100" dirty="0">
                <a:latin typeface="Times New Roman" charset="0"/>
              </a:rPr>
              <a:t>Children need to know sounds – not letter names – to read words.</a:t>
            </a:r>
          </a:p>
          <a:p>
            <a:pPr eaLnBrk="1" hangingPunct="1"/>
            <a:r>
              <a:rPr lang="en-US" sz="1100" dirty="0">
                <a:latin typeface="Times New Roman" charset="0"/>
              </a:rPr>
              <a:t>- W</a:t>
            </a:r>
            <a:r>
              <a:rPr lang="en-GB" sz="1100" dirty="0">
                <a:latin typeface="Times New Roman" charset="0"/>
              </a:rPr>
              <a:t>e pronounce the sounds clearly, using pure sounds (‘m’ not’ </a:t>
            </a:r>
            <a:r>
              <a:rPr lang="en-GB" sz="1100" dirty="0" err="1">
                <a:latin typeface="Times New Roman" charset="0"/>
              </a:rPr>
              <a:t>muh</a:t>
            </a:r>
            <a:r>
              <a:rPr lang="en-GB" sz="1100" dirty="0">
                <a:latin typeface="Times New Roman" charset="0"/>
              </a:rPr>
              <a:t>’, ’s’ not ‘</a:t>
            </a:r>
            <a:r>
              <a:rPr lang="en-GB" altLang="ja-JP" sz="1100" dirty="0" err="1">
                <a:latin typeface="Times New Roman" charset="0"/>
              </a:rPr>
              <a:t>suh</a:t>
            </a:r>
            <a:r>
              <a:rPr lang="en-GB" sz="1100" dirty="0">
                <a:latin typeface="Times New Roman" charset="0"/>
              </a:rPr>
              <a:t>’</a:t>
            </a:r>
            <a:r>
              <a:rPr lang="en-GB" altLang="ja-JP" sz="1100" dirty="0">
                <a:latin typeface="Times New Roman" charset="0"/>
              </a:rPr>
              <a:t>, etc.) so that your child will be able to blend the sounds together to make words more easily. </a:t>
            </a:r>
          </a:p>
          <a:p>
            <a:pPr eaLnBrk="1" hangingPunct="1">
              <a:spcBef>
                <a:spcPct val="0"/>
              </a:spcBef>
              <a:spcAft>
                <a:spcPts val="1600"/>
              </a:spcAft>
            </a:pPr>
            <a:endParaRPr lang="en-US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25555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Set 2 sounds are shaded. They are long vowel sounds with 2 or more letters. We call these ‘Special Friends’ – two letters together that make one sound.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practise saying these sounds together.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Say each sound MTYT.</a:t>
            </a:r>
          </a:p>
          <a:p>
            <a:endParaRPr lang="en-GB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Once children know these Set 2 sounds, they know one way of reading and writing every sound.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496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>
                <a:latin typeface="Times New Roman" pitchFamily="18" charset="0"/>
                <a:ea typeface="MS PGothic" pitchFamily="34" charset="-128"/>
                <a:cs typeface="Arial" charset="0"/>
              </a:rPr>
              <a:t>Copyright Ruth Miskin Literacy</a:t>
            </a:r>
          </a:p>
        </p:txBody>
      </p:sp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A493771-02BD-46DE-BA36-AA48EE88E1EF}" type="slidenum">
              <a:rPr lang="en-US" smtClean="0">
                <a:latin typeface="Times New Roman" pitchFamily="18" charset="0"/>
                <a:ea typeface="MS PGothic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latin typeface="Times New Roman" pitchFamily="18" charset="0"/>
              <a:ea typeface="MS PGothic" pitchFamily="34" charset="-128"/>
              <a:cs typeface="Arial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598488" y="808038"/>
            <a:ext cx="3409950" cy="25590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8923" y="3438677"/>
            <a:ext cx="4976389" cy="652936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Once children know how to read Set 2 sounds, they start to learn Set 3 sounds.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These are shaded in the chart.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dirty="0">
                <a:latin typeface="Arial" pitchFamily="34" charset="0"/>
                <a:cs typeface="Arial" pitchFamily="34" charset="0"/>
              </a:rPr>
              <a:t>They are alternative graphemes (spelling of a sound) for the Set 1 and Set 2 sounds the children already know.</a:t>
            </a:r>
          </a:p>
          <a:p>
            <a:pPr eaLnBrk="1" hangingPunct="1">
              <a:spcBef>
                <a:spcPct val="0"/>
              </a:spcBef>
            </a:pPr>
            <a:r>
              <a:rPr lang="en-US" altLang="ja-JP" sz="1100" i="1" dirty="0">
                <a:latin typeface="Arial" pitchFamily="34" charset="0"/>
                <a:cs typeface="Arial" pitchFamily="34" charset="0"/>
              </a:rPr>
              <a:t>Point to the chart to show. 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For example, they know ‘ay’ and now learn a-e and </a:t>
            </a:r>
            <a:r>
              <a:rPr lang="en-US" altLang="ja-JP" sz="1100" dirty="0" err="1">
                <a:latin typeface="Arial" pitchFamily="34" charset="0"/>
                <a:cs typeface="Arial" pitchFamily="34" charset="0"/>
              </a:rPr>
              <a:t>ai</a:t>
            </a:r>
            <a:r>
              <a:rPr lang="en-US" altLang="ja-JP" sz="1100" dirty="0">
                <a:latin typeface="Arial" pitchFamily="34" charset="0"/>
                <a:cs typeface="Arial" pitchFamily="34" charset="0"/>
              </a:rPr>
              <a:t> as other spellings for the same sound.</a:t>
            </a:r>
          </a:p>
        </p:txBody>
      </p:sp>
    </p:spTree>
    <p:extLst>
      <p:ext uri="{BB962C8B-B14F-4D97-AF65-F5344CB8AC3E}">
        <p14:creationId xmlns:p14="http://schemas.microsoft.com/office/powerpoint/2010/main" val="2822967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give children a hook to learn the sounds by using pictures in the same shape as the letter.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‘s’ looks like a snake.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‘d’ looks like a dinosaur.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‘m’ looks like a mountain.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‘a’ looks like an apple.</a:t>
            </a:r>
            <a:b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 children to name the mnemonic pictures before they learn the sound.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means that children learn to read and write the sounds really easily.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407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picture phrases to help children remember the Set 2 and Set 3 sounds.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ay, may I play? aw, yawn at dawn</a:t>
            </a:r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703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use the picture mnemonic to learn to form letters correctly at the same time they learn to read each sound. </a:t>
            </a:r>
          </a:p>
          <a:p>
            <a:r>
              <a:rPr lang="en-US" dirty="0"/>
              <a:t>Each sound has a handwriting phrase e.g. down Maisie, and over the mountains.</a:t>
            </a:r>
          </a:p>
          <a:p>
            <a:endParaRPr lang="en-US" dirty="0"/>
          </a:p>
          <a:p>
            <a:r>
              <a:rPr lang="en-US" dirty="0"/>
              <a:t>Use these handwriting phrases when </a:t>
            </a:r>
            <a:r>
              <a:rPr lang="en-US" dirty="0" err="1"/>
              <a:t>practising</a:t>
            </a:r>
            <a:r>
              <a:rPr lang="en-US" dirty="0"/>
              <a:t> writing at home with your child.</a:t>
            </a:r>
          </a:p>
          <a:p>
            <a:r>
              <a:rPr lang="en-US" dirty="0"/>
              <a:t>Avoid using these to read the sound.</a:t>
            </a:r>
          </a:p>
          <a:p>
            <a:endParaRPr lang="en-US" dirty="0"/>
          </a:p>
          <a:p>
            <a:r>
              <a:rPr lang="en-US" dirty="0"/>
              <a:t>I will give you a handout of these handwriting phrases when you leave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1756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Show how to use ‘My Set 1 Speed Sounds Book 1’ or cards if you send these home.</a:t>
            </a:r>
            <a:endParaRPr lang="en-US" dirty="0"/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1 flashcards or My Reading and Writing Kit ages 3-5 early sounds and blending to support your child with Set 1 sounds at home.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8530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0" baseline="0" dirty="0"/>
              <a:t>Today I want to help you understand how your child is learning to read words in </a:t>
            </a:r>
            <a:r>
              <a:rPr lang="en-US" i="1" baseline="0" dirty="0"/>
              <a:t>Read Write Inc. </a:t>
            </a:r>
            <a:r>
              <a:rPr lang="en-US" i="0" baseline="0" dirty="0"/>
              <a:t>Phonics by blending sounds together: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Alongside teaching children sounds, we teach them </a:t>
            </a:r>
            <a:r>
              <a:rPr lang="en-US" dirty="0"/>
              <a:t>to blend sounds to read words e.g. s-a-t, sat.</a:t>
            </a:r>
            <a:r>
              <a:rPr lang="en-US" i="0" baseline="0" dirty="0"/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Fred Talk to help children read.</a:t>
            </a: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897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read words using Fred Talk to blend together the sounds they know e.g. m-a-t, mat.</a:t>
            </a:r>
          </a:p>
          <a:p>
            <a:r>
              <a:rPr lang="en-US" dirty="0"/>
              <a:t>We say ‘Fred Talk, read the word’.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585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Then children </a:t>
            </a:r>
            <a:r>
              <a:rPr lang="en-US" dirty="0" err="1"/>
              <a:t>practise</a:t>
            </a:r>
            <a:r>
              <a:rPr lang="en-US" dirty="0"/>
              <a:t> reading these sounds in words using the routine ‘Special Friends’, ‘Fred Talk’, read the word’.</a:t>
            </a:r>
          </a:p>
          <a:p>
            <a:endParaRPr lang="en-US" dirty="0"/>
          </a:p>
          <a:p>
            <a:r>
              <a:rPr lang="en-US" dirty="0"/>
              <a:t>They spot the ‘Special Friends’ first, then Fred Talk to read the word.</a:t>
            </a:r>
          </a:p>
          <a:p>
            <a:endParaRPr lang="en-US" dirty="0"/>
          </a:p>
          <a:p>
            <a:r>
              <a:rPr lang="en-US" dirty="0"/>
              <a:t>For example, ‘ay’, s-p-r-ay</a:t>
            </a:r>
            <a:r>
              <a:rPr lang="en-US"/>
              <a:t>, spray.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9065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 Talk follows a consistent routine: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Say the word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sounds as Fred e.g. c-a-t. Ask children to repeat. Pause to allow children to ‘jump-in’ with the whole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Say the word in sounds followed by the whole word e.g. c-a-t, cat. Ask children to repeat.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8344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Try to use Fred Talk throughout the day at home to help your child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practise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blending sounds together.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Fred Talk words at the end of the sentence and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keep the words short and simple.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With the person next to you, have a practise of the three sentences on the screen.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to Fred Talk the last word of the sentence.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also play Fred Games with your child at home. I will show you one of these in action in a moment,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9771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Approximately 20 minutes is needed for this session.</a:t>
            </a:r>
          </a:p>
          <a:p>
            <a:endParaRPr lang="en-US" dirty="0"/>
          </a:p>
          <a:p>
            <a:r>
              <a:rPr lang="en-US" dirty="0"/>
              <a:t>Notes</a:t>
            </a:r>
            <a:r>
              <a:rPr lang="en-US" baseline="0" dirty="0"/>
              <a:t> are provided to help you lead the presentation.</a:t>
            </a:r>
          </a:p>
          <a:p>
            <a:r>
              <a:rPr lang="en-US" baseline="0" dirty="0"/>
              <a:t>Notes in italics are for your attention only.</a:t>
            </a:r>
          </a:p>
          <a:p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1 or 2’ from Oxford Owl.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Booklet 1 is sound groups and Ditty/ Red Groups and Booklet 2 for Green – Grey Storybooks.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will make the best possible progress if they read as often as possible.</a:t>
            </a:r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Today we are going to discuss how to listen to your child read their Read Write Inc. Phonics decodable storybook when they bring it home.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878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 eaLnBrk="1" hangingPunct="1"/>
            <a:fld id="{FB292E8D-CF26-4C18-AF48-18F643F3764E}" type="slidenum">
              <a:rPr lang="en-US" sz="1200" smtClean="0">
                <a:latin typeface="Times New Roman" pitchFamily="18" charset="0"/>
              </a:rPr>
              <a:pPr eaLnBrk="1" hangingPunct="1"/>
              <a:t>16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72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3913" y="744538"/>
            <a:ext cx="2511425" cy="1884362"/>
          </a:xfrm>
          <a:ln/>
        </p:spPr>
      </p:sp>
      <p:sp>
        <p:nvSpPr>
          <p:cNvPr id="172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029" y="2627826"/>
            <a:ext cx="5773441" cy="6553879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 our school,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each Read Write Inc. Storybook three times in class with their partner.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Re-reading the same book helps children to become confident readers.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time they re-read, they build their fluency/speed and comprehension.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love reading and want to read because they can read all of the words in the Storybook.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set a focus for each re-read in school.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(Click)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first read focuses on reading every word accurately. </a:t>
            </a:r>
          </a:p>
          <a:p>
            <a:pPr lvl="0"/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(Click)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second on reading the story more quickly.</a:t>
            </a:r>
          </a:p>
          <a:p>
            <a:pPr lvl="0"/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(Click)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third read on comprehension - understanding what they read.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Then your child brings the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same book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home to read and enjoy with you again and again at home.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It’s ‘three with me, four at home.’</a:t>
            </a:r>
          </a:p>
          <a:p>
            <a:endParaRPr lang="en-US" baseline="0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/>
              <a:t>We do not send stories home the children cannot read because we always want them to be set up to succeed in their reading.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/>
              <a:t>We want to make sure they enjoy reading so that they want to read.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baseline="0" dirty="0"/>
              <a:t>The more they read, the faster progress they will make.</a:t>
            </a:r>
            <a:endParaRPr lang="en-US" b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eaLnBrk="1" hangingPunct="1"/>
            <a:endParaRPr lang="en-GB" sz="1100" dirty="0">
              <a:latin typeface="Arial"/>
              <a:cs typeface="Arial"/>
            </a:endParaRPr>
          </a:p>
          <a:p>
            <a:pPr eaLnBrk="1" hangingPunct="1"/>
            <a:r>
              <a:rPr lang="en-GB" sz="1100" dirty="0">
                <a:latin typeface="Arial"/>
                <a:cs typeface="Arial"/>
              </a:rPr>
              <a:t>  </a:t>
            </a:r>
            <a:endParaRPr lang="en-US" sz="11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15029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 after the third read in class, children bring the same Storybook home in their book bag.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love this book!</a:t>
            </a:r>
          </a:p>
          <a:p>
            <a:pPr lvl="0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can read it like a storyteller and can’t wait to read it to you, their grandparents or even their teddy bear. </a:t>
            </a:r>
          </a:p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Please  avoid saying, “This book is too easy for you!” but instead say “I love how well you can read this book!”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are meant to be able to read all of the words as the book is at the correct level.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Encourage them to share their enjoyment of the story with you and read it in their storyteller voice – again and again.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51D32-3C34-4CC0-B1C8-B7CDA258413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9301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 Children will be able to read all of the words in the Storybook.</a:t>
            </a:r>
          </a:p>
          <a:p>
            <a:endParaRPr lang="en-US" dirty="0"/>
          </a:p>
          <a:p>
            <a:r>
              <a:rPr lang="en-US" dirty="0"/>
              <a:t>If they hesitate, remind them to read the word using ‘Special Friends, Fred Talk, read the word’.</a:t>
            </a:r>
          </a:p>
          <a:p>
            <a:r>
              <a:rPr lang="en-US" dirty="0"/>
              <a:t>For example, this means they spot the ‘</a:t>
            </a:r>
            <a:r>
              <a:rPr lang="en-US" dirty="0" err="1"/>
              <a:t>sh</a:t>
            </a:r>
            <a:r>
              <a:rPr lang="en-US" dirty="0"/>
              <a:t>’, then Fred Talk and blend to read the word e.g. </a:t>
            </a:r>
            <a:r>
              <a:rPr lang="en-US" dirty="0" err="1"/>
              <a:t>sh</a:t>
            </a:r>
            <a:r>
              <a:rPr lang="en-US" dirty="0"/>
              <a:t>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041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Some words are ‘tricky’ because they contain letters that don’t match the sounds the child has been taught.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‘said’ has ‘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ai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 making an ‘e’ sound.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teach these common exception words as Red words.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the early Storybooks, these words are printed in red text.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Remind your child not to use Fred Talk to read Red words but instead to stop and think. Tell them the word if needed.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51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Only use this slide if you use Book Bag Books in your school.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 use Book Bag Books especially for home reading. They have guidance inside just for you as parents.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are matched to the books children read in school so provide practice of the same sounds – extra practice at the right level for your child.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include many of the same reading activities that we use in class.</a:t>
            </a:r>
            <a:endParaRPr lang="en-US" i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29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1 or 2’ from Oxford Owl.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Booklet 1 is sound groups and Ditty/ Red Groups and Booklet 2 for Green – Grey Storybooks.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0037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Stories provide a wealth of language we don’t use in everyday talk.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more stories, poems and nursery rhymes children know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well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the more easily they will be able to understand what they read, when they can read.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thrive on repetition.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Take Sophie who is 2 ½ years old.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 begs for her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favourite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stories to be read over and over again.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more her mum repeats the story, the more the story ‘belongs’ to Sophie.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Sophie ‘reads’ it, copying the special emphasis and actions that her mum used every time she read the story to her.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Copyright Ruth Miskin Literacy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7351975-CA05-4734-9F82-596F4DC72541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2654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Look at all these things you child will learn when you read aloud stories and poems, - without any teaching! </a:t>
            </a:r>
          </a:p>
          <a:p>
            <a:r>
              <a:rPr lang="en-US" i="1" dirty="0"/>
              <a:t>Click each point and read.</a:t>
            </a:r>
            <a:endParaRPr lang="en-GB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4122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are our ten top tips for Storytime at home.</a:t>
            </a:r>
          </a:p>
          <a:p>
            <a:endParaRPr lang="en-US" dirty="0"/>
          </a:p>
          <a:p>
            <a:pPr marL="514350" indent="-514350">
              <a:buAutoNum type="arabicPeriod"/>
            </a:pPr>
            <a:r>
              <a:rPr lang="en-US" sz="1200" dirty="0"/>
              <a:t>Make it a treat – introduce each new book with excitement.</a:t>
            </a:r>
          </a:p>
          <a:p>
            <a:pPr marL="514350" indent="-514350">
              <a:buAutoNum type="arabicPeriod"/>
            </a:pPr>
            <a:r>
              <a:rPr lang="en-US" sz="1200" dirty="0"/>
              <a:t>Make it a special quiet time – cuddle up!</a:t>
            </a:r>
          </a:p>
          <a:p>
            <a:pPr marL="514350" indent="-514350">
              <a:buAutoNum type="arabicPeriod"/>
            </a:pPr>
            <a:r>
              <a:rPr lang="en-US" sz="1200" dirty="0"/>
              <a:t>Show curiosity in what you’re going to read.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1200" dirty="0"/>
              <a:t>Read story once without stopping so they can enjoy the whole story.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If you think your child might not understand something say something like ‘Oh I think what’s happening here is that…”</a:t>
            </a:r>
            <a:endParaRPr lang="en-US" sz="1200" dirty="0"/>
          </a:p>
          <a:p>
            <a:pPr marL="514350" indent="-514350">
              <a:buAutoNum type="arabicPeriod"/>
            </a:pPr>
            <a:r>
              <a:rPr lang="en-US" sz="1200" dirty="0"/>
              <a:t>Chat about the story e.g. I wonder why he did that? Oh no, I hope she’s not going to…</a:t>
            </a:r>
          </a:p>
          <a:p>
            <a:pPr marL="514350" indent="-514350">
              <a:buAutoNum type="arabicPeriod"/>
            </a:pPr>
            <a:r>
              <a:rPr lang="en-US" sz="1200" dirty="0"/>
              <a:t>Avoid asking questions to test what they remember.</a:t>
            </a:r>
          </a:p>
          <a:p>
            <a:pPr marL="514350" indent="-514350">
              <a:buAutoNum type="arabicPeriod"/>
            </a:pPr>
            <a:r>
              <a:rPr lang="en-US" sz="1200" dirty="0"/>
              <a:t>Link to other stories and experiences you have shared e.g. this reminds me of…</a:t>
            </a:r>
          </a:p>
          <a:p>
            <a:pPr marL="514350" indent="-514350">
              <a:buAutoNum type="arabicPeriod"/>
            </a:pPr>
            <a:r>
              <a:rPr lang="en-US" sz="1200" dirty="0"/>
              <a:t>Read </a:t>
            </a:r>
            <a:r>
              <a:rPr lang="en-US" sz="1200" dirty="0" err="1"/>
              <a:t>favourites</a:t>
            </a:r>
            <a:r>
              <a:rPr lang="en-US" sz="1200" dirty="0"/>
              <a:t> over and over again – encourage your child to join with the bits they know. Avoid saying ‘not that story again!’</a:t>
            </a:r>
          </a:p>
          <a:p>
            <a:pPr marL="514350" indent="-514350">
              <a:buAutoNum type="arabicPeriod"/>
            </a:pPr>
            <a:r>
              <a:rPr lang="en-US" sz="1200" dirty="0"/>
              <a:t>Use different voices – be enthusiastic!</a:t>
            </a:r>
          </a:p>
          <a:p>
            <a:pPr marL="514350" indent="-514350">
              <a:buAutoNum type="arabicPeriod"/>
            </a:pPr>
            <a:r>
              <a:rPr lang="en-GB" sz="1200" dirty="0"/>
              <a:t>Love </a:t>
            </a:r>
            <a:r>
              <a:rPr lang="en-US" sz="1200" dirty="0"/>
              <a:t>the book – read with enjoyment.</a:t>
            </a:r>
            <a:endParaRPr lang="en-US" dirty="0"/>
          </a:p>
          <a:p>
            <a:endParaRPr lang="en-US" dirty="0"/>
          </a:p>
          <a:p>
            <a:r>
              <a:rPr lang="en-US" dirty="0"/>
              <a:t>I will give you a handout with these tips when you leave today.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4413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Approximately 10 </a:t>
            </a:r>
            <a:r>
              <a:rPr lang="en-US" dirty="0"/>
              <a:t>minutes is needed for this session.</a:t>
            </a:r>
          </a:p>
          <a:p>
            <a:endParaRPr lang="en-US" i="1" dirty="0"/>
          </a:p>
          <a:p>
            <a:r>
              <a:rPr lang="en-US" i="1" dirty="0"/>
              <a:t>Notes</a:t>
            </a:r>
            <a:r>
              <a:rPr lang="en-US" i="1" baseline="0" dirty="0"/>
              <a:t> are provided to help you lead the presentation.</a:t>
            </a:r>
          </a:p>
          <a:p>
            <a:r>
              <a:rPr lang="en-US" i="1" baseline="0" dirty="0"/>
              <a:t>Notes in italics are for your attention only.</a:t>
            </a:r>
            <a:endParaRPr lang="en-US" i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523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a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word-reading check 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school, we aim to make sure that every child learns to read accurately by the end of Year 1 so they are set up for success in school and in life.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soon as we spot a child who needs extra practice learning to read sounds and words, we teach them one-to-one for a few minutes every day.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4841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read both real and nonsense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word as a whole. 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0147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check that children will be able to read sounds they know in unfamiliar words.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42017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2756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>
                <a:solidFill>
                  <a:srgbClr val="FF0000"/>
                </a:solidFill>
              </a:rPr>
              <a:t>In the words of </a:t>
            </a:r>
            <a:r>
              <a:rPr lang="en-US" dirty="0" err="1">
                <a:solidFill>
                  <a:srgbClr val="FF0000"/>
                </a:solidFill>
              </a:rPr>
              <a:t>Dr</a:t>
            </a:r>
            <a:r>
              <a:rPr lang="en-US" dirty="0">
                <a:solidFill>
                  <a:srgbClr val="FF0000"/>
                </a:solidFill>
              </a:rPr>
              <a:t> Seuss…</a:t>
            </a:r>
            <a:r>
              <a:rPr lang="en-US" i="1" dirty="0">
                <a:solidFill>
                  <a:srgbClr val="FF0000"/>
                </a:solidFill>
              </a:rPr>
              <a:t>read quote.</a:t>
            </a:r>
          </a:p>
          <a:p>
            <a:pPr eaLnBrk="1" hangingPunct="1"/>
            <a:endParaRPr lang="en-US" i="1" dirty="0">
              <a:solidFill>
                <a:srgbClr val="FF0000"/>
              </a:solidFill>
            </a:endParaRPr>
          </a:p>
          <a:p>
            <a:pPr eaLnBrk="1" hangingPunct="1"/>
            <a:r>
              <a:rPr lang="en-US" i="0" dirty="0">
                <a:solidFill>
                  <a:srgbClr val="FF0000"/>
                </a:solidFill>
              </a:rPr>
              <a:t>Good readers do well in school – and in life.</a:t>
            </a:r>
          </a:p>
          <a:p>
            <a:pPr eaLnBrk="1" hangingPunct="1"/>
            <a:r>
              <a:rPr lang="en-US" i="0" dirty="0">
                <a:solidFill>
                  <a:srgbClr val="FF0000"/>
                </a:solidFill>
              </a:rPr>
              <a:t>By listening to your child read, you are making sure they have the opportunity to </a:t>
            </a:r>
            <a:r>
              <a:rPr lang="en-US" i="0" dirty="0" err="1">
                <a:solidFill>
                  <a:srgbClr val="FF0000"/>
                </a:solidFill>
              </a:rPr>
              <a:t>practise</a:t>
            </a:r>
            <a:r>
              <a:rPr lang="en-US" i="0" dirty="0">
                <a:solidFill>
                  <a:srgbClr val="FF0000"/>
                </a:solidFill>
              </a:rPr>
              <a:t> and become a good reader quickly.</a:t>
            </a:r>
          </a:p>
          <a:p>
            <a:pPr eaLnBrk="1" hangingPunct="1"/>
            <a:endParaRPr lang="en-US" i="0" dirty="0">
              <a:solidFill>
                <a:srgbClr val="FF0000"/>
              </a:solidFill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4AEA0D-15AF-3040-A3B5-D7F153320F9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15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985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5/16/2022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uthmiskin.com/en/parents/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4598"/>
            <a:ext cx="9144000" cy="685800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7472" y="3774332"/>
            <a:ext cx="2859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Hornton</a:t>
            </a:r>
            <a:r>
              <a:rPr lang="en-US" b="1" dirty="0" smtClean="0"/>
              <a:t> Primary School</a:t>
            </a:r>
          </a:p>
          <a:p>
            <a:r>
              <a:rPr lang="en-US" b="1" dirty="0" smtClean="0"/>
              <a:t>What </a:t>
            </a:r>
            <a:r>
              <a:rPr lang="en-US" b="1" dirty="0"/>
              <a:t>is Read, Write </a:t>
            </a:r>
            <a:r>
              <a:rPr lang="en-US" b="1" dirty="0" err="1"/>
              <a:t>inc</a:t>
            </a:r>
            <a:r>
              <a:rPr lang="en-US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8528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 dirty="0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What is phonics?</a:t>
            </a:r>
          </a:p>
        </p:txBody>
      </p:sp>
      <p:sp>
        <p:nvSpPr>
          <p:cNvPr id="234" name="Shape 234"/>
          <p:cNvSpPr txBox="1">
            <a:spLocks noGrp="1"/>
          </p:cNvSpPr>
          <p:nvPr>
            <p:ph type="body" idx="1"/>
          </p:nvPr>
        </p:nvSpPr>
        <p:spPr>
          <a:xfrm>
            <a:off x="323528" y="1196752"/>
            <a:ext cx="8639174" cy="277213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b="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Sounds</a:t>
            </a: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endParaRPr sz="3200" b="0" i="0" u="none" strike="noStrike" cap="none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SzPct val="25000"/>
              <a:buNone/>
            </a:pPr>
            <a:r>
              <a:rPr lang="en-US" sz="3200" i="0" u="none" strike="noStrike" cap="none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Graphemes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5021" y="3180945"/>
            <a:ext cx="6225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 smtClean="0"/>
              <a:t>Understanding phonics- A film clip to explain the sounds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0024122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/>
                </a:solidFill>
                <a:ea typeface="Arial Unicode MS" pitchFamily="34" charset="-128"/>
                <a:cs typeface="Arial Unicode MS" pitchFamily="34" charset="-128"/>
              </a:rPr>
              <a:t>Speed Sounds Set 1</a:t>
            </a:r>
          </a:p>
        </p:txBody>
      </p:sp>
      <p:sp>
        <p:nvSpPr>
          <p:cNvPr id="71681" name="Rectangle 3"/>
          <p:cNvSpPr>
            <a:spLocks noGrp="1" noChangeArrowheads="1"/>
          </p:cNvSpPr>
          <p:nvPr>
            <p:ph idx="1"/>
          </p:nvPr>
        </p:nvSpPr>
        <p:spPr>
          <a:xfrm>
            <a:off x="422275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GB" dirty="0">
                <a:latin typeface="Arial Unicode MS"/>
                <a:ea typeface="Arial Unicode MS"/>
                <a:cs typeface="Arial Unicode MS"/>
              </a:rPr>
              <a:t>   </a:t>
            </a:r>
            <a:endParaRPr lang="en-US" dirty="0">
              <a:latin typeface="Arial Unicode MS"/>
              <a:ea typeface="Arial Unicode MS"/>
              <a:cs typeface="Arial Unicode MS"/>
            </a:endParaRPr>
          </a:p>
        </p:txBody>
      </p:sp>
      <p:sp>
        <p:nvSpPr>
          <p:cNvPr id="29702" name="TextBox 6"/>
          <p:cNvSpPr txBox="1">
            <a:spLocks noChangeArrowheads="1"/>
          </p:cNvSpPr>
          <p:nvPr/>
        </p:nvSpPr>
        <p:spPr bwMode="auto">
          <a:xfrm>
            <a:off x="496888" y="1751013"/>
            <a:ext cx="3810000" cy="95410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Garamond" pitchFamily="18" charset="0"/>
                <a:ea typeface="MS PGothic" pitchFamily="34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800" dirty="0">
              <a:solidFill>
                <a:schemeClr val="tx2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" name="Picture 1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259632" y="1484784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1259632" y="3140968"/>
            <a:ext cx="6624736" cy="86409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1259632" y="4725144"/>
            <a:ext cx="288032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798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Speed Sounds Set 2</a:t>
            </a:r>
          </a:p>
        </p:txBody>
      </p:sp>
      <p:pic>
        <p:nvPicPr>
          <p:cNvPr id="5" name="Picture 4" descr="Simple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38" t="6871" r="2798" b="44253"/>
          <a:stretch/>
        </p:blipFill>
        <p:spPr>
          <a:xfrm>
            <a:off x="755576" y="1052736"/>
            <a:ext cx="7693517" cy="5461036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4139952" y="4725144"/>
            <a:ext cx="2304256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ed Rectangle 6"/>
          <p:cNvSpPr/>
          <p:nvPr/>
        </p:nvSpPr>
        <p:spPr>
          <a:xfrm>
            <a:off x="1259632" y="5949280"/>
            <a:ext cx="4536504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498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mplex_Speed_Sounds_Chart.pdf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555630" y="1256818"/>
            <a:ext cx="4320626" cy="5548345"/>
          </a:xfrm>
          <a:prstGeom prst="rect">
            <a:avLst/>
          </a:prstGeom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chemeClr val="accent5"/>
                </a:solidFill>
              </a:rPr>
              <a:t>Speed Sounds Set 3</a:t>
            </a:r>
          </a:p>
        </p:txBody>
      </p:sp>
      <p:sp>
        <p:nvSpPr>
          <p:cNvPr id="9" name="Rounded Rectangle 8"/>
          <p:cNvSpPr/>
          <p:nvPr/>
        </p:nvSpPr>
        <p:spPr>
          <a:xfrm flipV="1">
            <a:off x="5648062" y="5487405"/>
            <a:ext cx="115212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832140" y="4365104"/>
            <a:ext cx="936104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2652080" y="5755441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3775854" y="619977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432038" y="4869160"/>
            <a:ext cx="432048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4203844" y="5703177"/>
            <a:ext cx="151216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>
            <a:off x="4516048" y="5982084"/>
            <a:ext cx="432048" cy="21602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4959928" y="4329100"/>
            <a:ext cx="504056" cy="576064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6327051" y="4585416"/>
            <a:ext cx="504056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2665745" y="6183339"/>
            <a:ext cx="432048" cy="288032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5652120" y="1687665"/>
            <a:ext cx="360040" cy="504056"/>
          </a:xfrm>
          <a:prstGeom prst="roundRect">
            <a:avLst/>
          </a:prstGeom>
          <a:solidFill>
            <a:schemeClr val="accent6">
              <a:lumMod val="75000"/>
              <a:alpha val="34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382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Name the pictures</a:t>
            </a:r>
            <a:endParaRPr lang="en-US" dirty="0"/>
          </a:p>
        </p:txBody>
      </p:sp>
      <p:pic>
        <p:nvPicPr>
          <p:cNvPr id="5" name="Content Placeholder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0929" r="-40929"/>
          <a:stretch>
            <a:fillRect/>
          </a:stretch>
        </p:blipFill>
        <p:spPr bwMode="auto">
          <a:xfrm>
            <a:off x="627051" y="1628800"/>
            <a:ext cx="8028384" cy="4405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0039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3494B-1487-5449-8C15-049D3B543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Picture Phrases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30FA77-7827-2F4D-B53F-6699012E5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1164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D0D21F-A000-0C45-A327-4C6AC6B070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689916"/>
            <a:ext cx="1879538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C50EC1-C679-5D49-A563-0BB2F1B100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5209" y="1689916"/>
            <a:ext cx="1914064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BF6E4B-1433-0A41-BCCA-3E2E67AA41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3328" r="3881"/>
          <a:stretch/>
        </p:blipFill>
        <p:spPr>
          <a:xfrm>
            <a:off x="4877573" y="1689916"/>
            <a:ext cx="1879299" cy="2675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2377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450BF-B53D-6F49-9A43-6D1A1CC94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letter formation</a:t>
            </a:r>
          </a:p>
        </p:txBody>
      </p:sp>
      <p:pic>
        <p:nvPicPr>
          <p:cNvPr id="7" name="Content Placeholder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2C4C9AB0-B505-1445-9009-1C3C5B4F73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6226" y="1289740"/>
            <a:ext cx="7991548" cy="5040313"/>
          </a:xfrm>
        </p:spPr>
      </p:pic>
    </p:spTree>
    <p:extLst>
      <p:ext uri="{BB962C8B-B14F-4D97-AF65-F5344CB8AC3E}">
        <p14:creationId xmlns:p14="http://schemas.microsoft.com/office/powerpoint/2010/main" val="288689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F2CC8-DE15-654D-9D80-DC0A17065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I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F6C960-CBF0-1745-812E-85F7F7488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1. Use pure sounds, not letter names</a:t>
            </a:r>
          </a:p>
          <a:p>
            <a:r>
              <a:rPr lang="en-GB" dirty="0"/>
              <a:t>2. Teach the picture names</a:t>
            </a:r>
          </a:p>
          <a:p>
            <a:r>
              <a:rPr lang="en-GB" dirty="0"/>
              <a:t>3. Practise reading sounds speedily -                 </a:t>
            </a:r>
          </a:p>
          <a:p>
            <a:r>
              <a:rPr lang="en-GB" dirty="0"/>
              <a:t>    ‘review, review, review’</a:t>
            </a:r>
          </a:p>
          <a:p>
            <a:r>
              <a:rPr lang="en-GB" dirty="0"/>
              <a:t>4. Use the handwriting phrases for writing only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17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Sounds + blending = reading </a:t>
            </a:r>
          </a:p>
        </p:txBody>
      </p:sp>
      <p:pic>
        <p:nvPicPr>
          <p:cNvPr id="16" name="Picture 15" descr="Screen Shot 2016-04-13 at 10.33.12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6767" y="2721512"/>
            <a:ext cx="2963858" cy="13948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D0F987-1124-9641-A917-5AF839C65251}"/>
              </a:ext>
            </a:extLst>
          </p:cNvPr>
          <p:cNvSpPr txBox="1"/>
          <p:nvPr/>
        </p:nvSpPr>
        <p:spPr>
          <a:xfrm>
            <a:off x="4142396" y="2911126"/>
            <a:ext cx="10654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787878"/>
                </a:solidFill>
                <a:ea typeface="+mj-ea"/>
                <a:cs typeface="+mj-cs"/>
              </a:rPr>
              <a:t>+</a:t>
            </a:r>
          </a:p>
        </p:txBody>
      </p:sp>
      <p:pic>
        <p:nvPicPr>
          <p:cNvPr id="9" name="Picture 8" descr="as.png">
            <a:extLst>
              <a:ext uri="{FF2B5EF4-FFF2-40B4-BE49-F238E27FC236}">
                <a16:creationId xmlns:a16="http://schemas.microsoft.com/office/drawing/2014/main" id="{51EA20A7-5BA2-E440-9860-D798EE7E5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18531"/>
            <a:ext cx="3393707" cy="150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750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3822D-55EA-3441-BEB8-4DDEC2D6D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with Fred Talk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0FB8B5F-DBCF-E746-BF44-519E8D3C2A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5219" b="6202"/>
          <a:stretch/>
        </p:blipFill>
        <p:spPr>
          <a:xfrm>
            <a:off x="1720530" y="1451614"/>
            <a:ext cx="1512999" cy="2298001"/>
          </a:xfr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863E26-CADA-C54E-AB51-86C1755BFA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6202"/>
          <a:stretch/>
        </p:blipFill>
        <p:spPr>
          <a:xfrm>
            <a:off x="3550456" y="1451613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AE5CF-87A0-E24F-AA25-3951A7F2D63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5845"/>
          <a:stretch/>
        </p:blipFill>
        <p:spPr>
          <a:xfrm>
            <a:off x="5380382" y="1451612"/>
            <a:ext cx="1512999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C98152B-D11E-B64D-92DB-04549E2445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8311" y="3930683"/>
            <a:ext cx="4797287" cy="22980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53650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F279C-A1B0-BD46-857A-27F00F24B3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146704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75C3B0-4996-1B47-B748-9022B28B4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8470" y="14822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82D307-CAF3-CD40-BD45-235D8FDAE2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3984172"/>
            <a:ext cx="4996820" cy="237686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07508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38EB5-9B32-FA4F-9087-5D538ACE5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Fred Talk routine</a:t>
            </a:r>
            <a:endParaRPr lang="en-US" dirty="0">
              <a:solidFill>
                <a:schemeClr val="accent3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8D7AE-5475-5348-8458-BA667DBF2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AutoNum type="arabicPeriod"/>
            </a:pPr>
            <a:r>
              <a:rPr lang="en-GB" dirty="0"/>
              <a:t>Say the word </a:t>
            </a:r>
            <a:r>
              <a:rPr lang="en-US" dirty="0"/>
              <a:t>in sounds as Fred e.g. c-a-t.</a:t>
            </a:r>
          </a:p>
          <a:p>
            <a:pPr marL="514350" lvl="0" indent="-514350">
              <a:buAutoNum type="arabicPeriod"/>
            </a:pPr>
            <a:r>
              <a:rPr lang="en-US" dirty="0"/>
              <a:t>Ask your child to repeat. Can they ‘jump-in’ with the whole word?</a:t>
            </a:r>
          </a:p>
          <a:p>
            <a:pPr marL="514350" lvl="0" indent="-514350">
              <a:buAutoNum type="arabicPeriod"/>
            </a:pPr>
            <a:r>
              <a:rPr lang="en-US" dirty="0"/>
              <a:t>Say the word in sounds followed by the whole word e.g. c-a-t, cat</a:t>
            </a:r>
          </a:p>
          <a:p>
            <a:pPr marL="514350" lvl="0" indent="-514350">
              <a:buAutoNum type="arabicPeriod"/>
            </a:pPr>
            <a:r>
              <a:rPr lang="en-US" dirty="0"/>
              <a:t>Ask your child to repeat</a:t>
            </a:r>
            <a:endParaRPr lang="en-GB" dirty="0"/>
          </a:p>
          <a:p>
            <a:endParaRPr lang="en-US" dirty="0"/>
          </a:p>
        </p:txBody>
      </p:sp>
      <p:pic>
        <p:nvPicPr>
          <p:cNvPr id="4" name="Content Placeholder 1" descr="41Ho83H3mFL.jpg">
            <a:extLst>
              <a:ext uri="{FF2B5EF4-FFF2-40B4-BE49-F238E27FC236}">
                <a16:creationId xmlns:a16="http://schemas.microsoft.com/office/drawing/2014/main" id="{6CAA398F-6BF3-F04C-91E3-77FD52EE758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882" b="-8882"/>
          <a:stretch>
            <a:fillRect/>
          </a:stretch>
        </p:blipFill>
        <p:spPr bwMode="auto">
          <a:xfrm>
            <a:off x="5465338" y="4297679"/>
            <a:ext cx="3297979" cy="180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41944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8720"/>
            <a:ext cx="8635412" cy="864096"/>
          </a:xfrm>
        </p:spPr>
        <p:txBody>
          <a:bodyPr/>
          <a:lstStyle/>
          <a:p>
            <a:r>
              <a:rPr lang="en-US" dirty="0"/>
              <a:t>Fred games and Fred talk throughout the 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7850" y="1195182"/>
            <a:ext cx="4906714" cy="5040560"/>
          </a:xfrm>
        </p:spPr>
        <p:txBody>
          <a:bodyPr/>
          <a:lstStyle/>
          <a:p>
            <a:r>
              <a:rPr lang="en-US" dirty="0"/>
              <a:t>Shall we have some</a:t>
            </a:r>
          </a:p>
          <a:p>
            <a:endParaRPr lang="en-US" dirty="0"/>
          </a:p>
          <a:p>
            <a:r>
              <a:rPr lang="en-US" dirty="0"/>
              <a:t>What would you like to</a:t>
            </a:r>
          </a:p>
          <a:p>
            <a:endParaRPr lang="en-US" dirty="0"/>
          </a:p>
          <a:p>
            <a:r>
              <a:rPr lang="en-US" dirty="0"/>
              <a:t>Let’s put on your</a:t>
            </a:r>
          </a:p>
          <a:p>
            <a:endParaRPr lang="en-US" dirty="0"/>
          </a:p>
        </p:txBody>
      </p:sp>
      <p:pic>
        <p:nvPicPr>
          <p:cNvPr id="8" name="Content Placeholder 1" descr="41Ho83H3mFL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882" b="-8882"/>
          <a:stretch>
            <a:fillRect/>
          </a:stretch>
        </p:blipFill>
        <p:spPr bwMode="auto">
          <a:xfrm>
            <a:off x="5465338" y="4297679"/>
            <a:ext cx="3297979" cy="1809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9A0C5BF-DCC2-8F4E-8C72-591573B90E63}"/>
              </a:ext>
            </a:extLst>
          </p:cNvPr>
          <p:cNvSpPr txBox="1"/>
          <p:nvPr/>
        </p:nvSpPr>
        <p:spPr>
          <a:xfrm>
            <a:off x="4040676" y="1183856"/>
            <a:ext cx="301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FAFE52-461D-5843-961D-09A102A23140}"/>
              </a:ext>
            </a:extLst>
          </p:cNvPr>
          <p:cNvSpPr txBox="1"/>
          <p:nvPr/>
        </p:nvSpPr>
        <p:spPr>
          <a:xfrm>
            <a:off x="4132602" y="1183856"/>
            <a:ext cx="64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-u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D2CC35-F4AE-8B41-854A-0B26618A8883}"/>
              </a:ext>
            </a:extLst>
          </p:cNvPr>
          <p:cNvSpPr txBox="1"/>
          <p:nvPr/>
        </p:nvSpPr>
        <p:spPr>
          <a:xfrm>
            <a:off x="4485484" y="1195182"/>
            <a:ext cx="89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1294A3-E033-AB44-8B6E-0BD6587B9F88}"/>
              </a:ext>
            </a:extLst>
          </p:cNvPr>
          <p:cNvSpPr txBox="1"/>
          <p:nvPr/>
        </p:nvSpPr>
        <p:spPr>
          <a:xfrm>
            <a:off x="4858036" y="1189401"/>
            <a:ext cx="89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</a:t>
            </a:r>
            <a:r>
              <a:rPr lang="en-US" sz="3200" b="1" dirty="0" err="1">
                <a:solidFill>
                  <a:schemeClr val="accent3"/>
                </a:solidFill>
              </a:rPr>
              <a:t>ch</a:t>
            </a:r>
            <a:endParaRPr lang="en-US" sz="3200" b="1" dirty="0">
              <a:solidFill>
                <a:schemeClr val="accent3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78B5F5-4F95-574B-B5D6-ED6E868E81CB}"/>
              </a:ext>
            </a:extLst>
          </p:cNvPr>
          <p:cNvSpPr txBox="1"/>
          <p:nvPr/>
        </p:nvSpPr>
        <p:spPr>
          <a:xfrm>
            <a:off x="5460580" y="1183856"/>
            <a:ext cx="521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6BD715-C4E6-E846-8DBF-53B2E0963C47}"/>
              </a:ext>
            </a:extLst>
          </p:cNvPr>
          <p:cNvSpPr txBox="1"/>
          <p:nvPr/>
        </p:nvSpPr>
        <p:spPr>
          <a:xfrm>
            <a:off x="4472098" y="2190353"/>
            <a:ext cx="64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396EAF-FDD3-8A44-A57C-9D3A755FEC70}"/>
              </a:ext>
            </a:extLst>
          </p:cNvPr>
          <p:cNvSpPr txBox="1"/>
          <p:nvPr/>
        </p:nvSpPr>
        <p:spPr>
          <a:xfrm>
            <a:off x="4731170" y="2184572"/>
            <a:ext cx="6464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0374D5-9D21-554A-A431-9CC18023FFE3}"/>
              </a:ext>
            </a:extLst>
          </p:cNvPr>
          <p:cNvSpPr txBox="1"/>
          <p:nvPr/>
        </p:nvSpPr>
        <p:spPr>
          <a:xfrm>
            <a:off x="4955796" y="2184570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9A23F0-D42E-A146-9618-D640251F97E1}"/>
              </a:ext>
            </a:extLst>
          </p:cNvPr>
          <p:cNvSpPr txBox="1"/>
          <p:nvPr/>
        </p:nvSpPr>
        <p:spPr>
          <a:xfrm>
            <a:off x="5565072" y="2201104"/>
            <a:ext cx="521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E1F74C5-EE11-374D-A6DE-61504D2A5900}"/>
              </a:ext>
            </a:extLst>
          </p:cNvPr>
          <p:cNvSpPr txBox="1"/>
          <p:nvPr/>
        </p:nvSpPr>
        <p:spPr>
          <a:xfrm>
            <a:off x="3381644" y="3298009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BCE4FD-350E-E24D-865B-EBE951DFD722}"/>
              </a:ext>
            </a:extLst>
          </p:cNvPr>
          <p:cNvSpPr txBox="1"/>
          <p:nvPr/>
        </p:nvSpPr>
        <p:spPr>
          <a:xfrm>
            <a:off x="3617324" y="3298007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</a:t>
            </a:r>
            <a:r>
              <a:rPr lang="en-US" sz="3200" b="1" dirty="0" err="1">
                <a:solidFill>
                  <a:schemeClr val="accent3"/>
                </a:solidFill>
              </a:rPr>
              <a:t>oa</a:t>
            </a:r>
            <a:endParaRPr lang="en-US" sz="3200" b="1" dirty="0">
              <a:solidFill>
                <a:schemeClr val="accent3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EFC93D6-6FED-3B42-B631-538662BE2EA8}"/>
              </a:ext>
            </a:extLst>
          </p:cNvPr>
          <p:cNvSpPr txBox="1"/>
          <p:nvPr/>
        </p:nvSpPr>
        <p:spPr>
          <a:xfrm>
            <a:off x="4201442" y="3298007"/>
            <a:ext cx="826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/>
                </a:solidFill>
              </a:rPr>
              <a:t>-t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8E30D58-F010-DF4B-992C-0E70A49ECB2A}"/>
              </a:ext>
            </a:extLst>
          </p:cNvPr>
          <p:cNvSpPr txBox="1"/>
          <p:nvPr/>
        </p:nvSpPr>
        <p:spPr>
          <a:xfrm>
            <a:off x="4469109" y="3298007"/>
            <a:ext cx="521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533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5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Parents’ Meeting</a:t>
            </a:r>
            <a:br>
              <a:rPr lang="en-US" dirty="0"/>
            </a:br>
            <a:r>
              <a:rPr lang="en-US" dirty="0"/>
              <a:t>Listening to your child read</a:t>
            </a:r>
          </a:p>
        </p:txBody>
      </p:sp>
    </p:spTree>
    <p:extLst>
      <p:ext uri="{BB962C8B-B14F-4D97-AF65-F5344CB8AC3E}">
        <p14:creationId xmlns:p14="http://schemas.microsoft.com/office/powerpoint/2010/main" val="14490787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‘Three with me, four at home’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196752"/>
            <a:ext cx="8639175" cy="5661248"/>
          </a:xfrm>
        </p:spPr>
        <p:txBody>
          <a:bodyPr>
            <a:normAutofit/>
          </a:bodyPr>
          <a:lstStyle/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GB" dirty="0">
                <a:ea typeface="Arial Unicode MS" pitchFamily="34" charset="-128"/>
                <a:cs typeface="Arial Unicode MS" pitchFamily="34" charset="-128"/>
              </a:rPr>
              <a:t>Accuracy</a:t>
            </a:r>
          </a:p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GB" dirty="0">
                <a:ea typeface="Arial Unicode MS" pitchFamily="34" charset="-128"/>
                <a:cs typeface="Arial Unicode MS" pitchFamily="34" charset="-128"/>
              </a:rPr>
              <a:t>Fluency</a:t>
            </a:r>
          </a:p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GB" dirty="0">
                <a:ea typeface="Arial Unicode MS" pitchFamily="34" charset="-128"/>
                <a:cs typeface="Arial Unicode MS" pitchFamily="34" charset="-128"/>
              </a:rPr>
              <a:t>Comprehension</a:t>
            </a:r>
          </a:p>
          <a:p>
            <a:pPr algn="ctr" eaLnBrk="1" hangingPunct="1">
              <a:buFont typeface="Wingdings" pitchFamily="2" charset="2"/>
              <a:buNone/>
            </a:pPr>
            <a:endParaRPr lang="en-GB" dirty="0">
              <a:ea typeface="Arial Unicode MS" pitchFamily="34" charset="-128"/>
              <a:cs typeface="Arial Unicode MS" pitchFamily="34" charset="-128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GB" dirty="0">
                <a:ea typeface="Arial Unicode MS" pitchFamily="34" charset="-128"/>
                <a:cs typeface="Arial Unicode MS" pitchFamily="34" charset="-128"/>
              </a:rPr>
              <a:t>Read and enjoy at home</a:t>
            </a:r>
          </a:p>
          <a:p>
            <a:pPr eaLnBrk="1" hangingPunct="1">
              <a:buFont typeface="Wingdings" pitchFamily="2" charset="2"/>
              <a:buNone/>
            </a:pPr>
            <a:endParaRPr lang="en-GB" sz="2400" dirty="0"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buFont typeface="Wingdings" pitchFamily="2" charset="2"/>
              <a:buNone/>
            </a:pPr>
            <a:endParaRPr lang="en-GB" sz="2400" i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5433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1700808"/>
            <a:ext cx="1636550" cy="1190089"/>
          </a:xfrm>
          <a:prstGeom prst="rect">
            <a:avLst/>
          </a:prstGeom>
          <a:ln>
            <a:solidFill>
              <a:schemeClr val="accent5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screen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872" y="5013176"/>
            <a:ext cx="2244402" cy="169279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After the third read…</a:t>
            </a:r>
          </a:p>
        </p:txBody>
      </p:sp>
    </p:spTree>
    <p:extLst>
      <p:ext uri="{BB962C8B-B14F-4D97-AF65-F5344CB8AC3E}">
        <p14:creationId xmlns:p14="http://schemas.microsoft.com/office/powerpoint/2010/main" val="3907734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0.14427 -2.22222E-6 C 0.20903 -2.22222E-6 0.28872 0.14398 0.28872 0.26111 L 0.28872 0.52222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27" y="2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EB5E3-8A36-464F-AD2A-E3B6DAFFE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68022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6F55EA-20BA-9940-80CE-F946D54B83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2155" y="1490269"/>
            <a:ext cx="4099689" cy="19387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1E4011-75BC-3A4A-8675-9C1366675B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2155" y="3713613"/>
            <a:ext cx="4056943" cy="287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49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31358-7079-704B-9B32-5E78F2884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 Words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04FA85-7D2B-994C-8EA8-4ABF818A1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17081" y="3357051"/>
            <a:ext cx="4599316" cy="2941638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ABCBC3-CDC1-EC4B-A12C-A092D1C258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891" r="3172" b="1901"/>
          <a:stretch/>
        </p:blipFill>
        <p:spPr>
          <a:xfrm>
            <a:off x="1157467" y="1546333"/>
            <a:ext cx="3040011" cy="1544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FACAA7-1E4E-D742-A365-12B2395364D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602" r="6712" b="7279"/>
          <a:stretch/>
        </p:blipFill>
        <p:spPr>
          <a:xfrm>
            <a:off x="4946524" y="1546333"/>
            <a:ext cx="3040009" cy="154410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340746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DC9DD-25FF-DD45-8952-0A114CE98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7478713" cy="864096"/>
          </a:xfrm>
        </p:spPr>
        <p:txBody>
          <a:bodyPr/>
          <a:lstStyle/>
          <a:p>
            <a:r>
              <a:rPr lang="en-US" dirty="0"/>
              <a:t>Book Bag Books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21F4763-21A6-D448-B6D3-D029870A9125}"/>
              </a:ext>
            </a:extLst>
          </p:cNvPr>
          <p:cNvSpPr/>
          <p:nvPr/>
        </p:nvSpPr>
        <p:spPr>
          <a:xfrm>
            <a:off x="323528" y="1399847"/>
            <a:ext cx="882047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6C68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 reading practice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6C68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Uniquely matched to the </a:t>
            </a:r>
            <a:r>
              <a:rPr lang="en-GB" sz="2800" i="1" dirty="0">
                <a:solidFill>
                  <a:srgbClr val="6C68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Write Inc.</a:t>
            </a:r>
            <a:r>
              <a:rPr lang="en-GB" sz="2800" dirty="0">
                <a:solidFill>
                  <a:srgbClr val="6C68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Phonics Storybooks.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6C68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Reinforce children's learning of phonics at the appropriate level.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6C686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Helps to make even faster progress in reading.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C2BFF3-0BCF-1847-BD75-9F1FE70B97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886" y="4455845"/>
            <a:ext cx="1310959" cy="17190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91A557-3E53-5949-A342-3A8CD03ACF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2871" y="4455845"/>
            <a:ext cx="1321691" cy="17190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87C8B2C-D41A-634D-B9CB-51948B2687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0038" y="4455845"/>
            <a:ext cx="1322182" cy="171904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1D619E-8431-A140-8185-938A5EE525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7696" y="4455845"/>
            <a:ext cx="1323816" cy="171904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4CE1FFC-F320-EE4A-92CF-77965609DD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6988" y="4455844"/>
            <a:ext cx="1320060" cy="171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75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FC367-EB08-294F-AA8D-92446144E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can you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00033-6BC5-DC4D-B49C-817C0D0E72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Listen to your child read the same Storybook again and again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Encourage them to </a:t>
            </a:r>
            <a:r>
              <a:rPr lang="en-US"/>
              <a:t>use ’Special </a:t>
            </a:r>
            <a:r>
              <a:rPr lang="en-US" dirty="0"/>
              <a:t>Friends’, ‘Fred Talk’, ‘read the word’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Discuss the story and encourage their storyteller voice.</a:t>
            </a:r>
          </a:p>
        </p:txBody>
      </p:sp>
    </p:spTree>
    <p:extLst>
      <p:ext uri="{BB962C8B-B14F-4D97-AF65-F5344CB8AC3E}">
        <p14:creationId xmlns:p14="http://schemas.microsoft.com/office/powerpoint/2010/main" val="1054672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Repeated readings</a:t>
            </a:r>
            <a:br>
              <a:rPr lang="en-US" dirty="0"/>
            </a:br>
            <a:r>
              <a:rPr lang="en-US" dirty="0"/>
              <a:t>Again! Again!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2208" y="1202584"/>
            <a:ext cx="8091293" cy="1698848"/>
          </a:xfrm>
        </p:spPr>
        <p:txBody>
          <a:bodyPr/>
          <a:lstStyle/>
          <a:p>
            <a:pPr algn="ctr"/>
            <a:endParaRPr lang="en-US" dirty="0"/>
          </a:p>
          <a:p>
            <a:pPr algn="ctr"/>
            <a:r>
              <a:rPr lang="en-US" dirty="0"/>
              <a:t>Children are wired to thrive on </a:t>
            </a:r>
            <a:r>
              <a:rPr lang="en-US" b="1" dirty="0"/>
              <a:t>repetition</a:t>
            </a:r>
          </a:p>
          <a:p>
            <a:endParaRPr lang="en-US" dirty="0"/>
          </a:p>
          <a:p>
            <a:endParaRPr lang="en-US" dirty="0">
              <a:solidFill>
                <a:schemeClr val="accent6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47591" y="3719157"/>
            <a:ext cx="8552416" cy="2307383"/>
            <a:chOff x="1393441" y="3629109"/>
            <a:chExt cx="5833889" cy="1573943"/>
          </a:xfrm>
        </p:grpSpPr>
        <p:pic>
          <p:nvPicPr>
            <p:cNvPr id="12" name="Picture 11" descr="Screen Shot 2016-05-11 at 07.22.02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76294" y="3970798"/>
              <a:ext cx="953908" cy="1232131"/>
            </a:xfrm>
            <a:prstGeom prst="rect">
              <a:avLst/>
            </a:prstGeom>
          </p:spPr>
        </p:pic>
        <p:pic>
          <p:nvPicPr>
            <p:cNvPr id="13" name="Picture 12" descr="Screen Shot 2016-05-11 at 07.23.31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07954" y="3909855"/>
              <a:ext cx="1158845" cy="1293074"/>
            </a:xfrm>
            <a:prstGeom prst="rect">
              <a:avLst/>
            </a:prstGeom>
          </p:spPr>
        </p:pic>
        <p:pic>
          <p:nvPicPr>
            <p:cNvPr id="14" name="Picture 13" descr="Screen Shot 2016-05-11 at 07.23.57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0529" y="3629109"/>
              <a:ext cx="1546801" cy="1564856"/>
            </a:xfrm>
            <a:prstGeom prst="rect">
              <a:avLst/>
            </a:prstGeom>
          </p:spPr>
        </p:pic>
        <p:pic>
          <p:nvPicPr>
            <p:cNvPr id="15" name="Picture 14" descr="Screen Shot 2016-09-29 at 14.52.06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8869" y="4019386"/>
              <a:ext cx="931660" cy="1183666"/>
            </a:xfrm>
            <a:prstGeom prst="rect">
              <a:avLst/>
            </a:prstGeom>
          </p:spPr>
        </p:pic>
        <p:pic>
          <p:nvPicPr>
            <p:cNvPr id="16" name="Picture 15" descr="Screen Shot 2016-09-29 at 14.51.51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3441" y="4122976"/>
              <a:ext cx="1282853" cy="10799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22066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B7ADA-27B8-CA4C-AC1E-2044221C4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10 things your child learns when you read aloud stories and poems every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E2A18-44D0-CA4E-8E20-56BAD98D8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661248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Sustain attention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Appreciate rhythm and rhyme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Build pictures in their minds from the words on the page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Understand </a:t>
            </a:r>
            <a:r>
              <a:rPr lang="en-US" sz="2400" dirty="0" err="1"/>
              <a:t>humour</a:t>
            </a:r>
            <a:r>
              <a:rPr lang="en-US" sz="2400" dirty="0"/>
              <a:t> and irony 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Use new words and phrases in different contexts  - and later in writing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Learn new vocabulary and knowledge of the world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Think about characters’ feelings and use appropriate voices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Follow a plot with all its twists and turns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Understand suspense and predict what’s about to happen next</a:t>
            </a: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Link sentences and ideas from one passage to the next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9309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 Tips - Storytime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sz="2800" dirty="0"/>
              <a:t>Make it a treat</a:t>
            </a:r>
          </a:p>
          <a:p>
            <a:pPr marL="514350" indent="-514350">
              <a:buAutoNum type="arabicPeriod"/>
            </a:pPr>
            <a:r>
              <a:rPr lang="en-US" sz="2800" dirty="0"/>
              <a:t>Make it a special quiet time</a:t>
            </a:r>
          </a:p>
          <a:p>
            <a:pPr marL="514350" indent="-514350">
              <a:buAutoNum type="arabicPeriod"/>
            </a:pPr>
            <a:r>
              <a:rPr lang="en-US" sz="2800" dirty="0"/>
              <a:t>Show curiosity </a:t>
            </a:r>
          </a:p>
          <a:p>
            <a:pPr marL="514350" indent="-514350">
              <a:buAutoNum type="arabicPeriod"/>
            </a:pPr>
            <a:r>
              <a:rPr lang="en-US" sz="2800" dirty="0"/>
              <a:t>Read story once without stopping</a:t>
            </a:r>
          </a:p>
          <a:p>
            <a:pPr marL="514350" indent="-514350">
              <a:buAutoNum type="arabicPeriod"/>
            </a:pPr>
            <a:r>
              <a:rPr lang="en-US" sz="2800" dirty="0"/>
              <a:t>Chat about the story</a:t>
            </a:r>
          </a:p>
          <a:p>
            <a:pPr marL="514350" indent="-514350">
              <a:buAutoNum type="arabicPeriod"/>
            </a:pPr>
            <a:r>
              <a:rPr lang="en-US" sz="2800" dirty="0"/>
              <a:t>Avoid testing with questions</a:t>
            </a:r>
          </a:p>
          <a:p>
            <a:pPr marL="514350" indent="-514350">
              <a:buAutoNum type="arabicPeriod"/>
            </a:pPr>
            <a:r>
              <a:rPr lang="en-US" sz="2800" dirty="0"/>
              <a:t>Link to other stories and experiences</a:t>
            </a:r>
          </a:p>
          <a:p>
            <a:pPr marL="514350" indent="-514350">
              <a:buAutoNum type="arabicPeriod"/>
            </a:pPr>
            <a:r>
              <a:rPr lang="en-US" sz="2800" dirty="0"/>
              <a:t>Read </a:t>
            </a:r>
            <a:r>
              <a:rPr lang="en-US" sz="2800" dirty="0" err="1"/>
              <a:t>favourites</a:t>
            </a:r>
            <a:r>
              <a:rPr lang="en-US" sz="2800" dirty="0"/>
              <a:t> over and over again</a:t>
            </a:r>
          </a:p>
          <a:p>
            <a:pPr marL="514350" indent="-514350">
              <a:buAutoNum type="arabicPeriod"/>
            </a:pPr>
            <a:r>
              <a:rPr lang="en-US" sz="2800" dirty="0"/>
              <a:t>Use different voices</a:t>
            </a:r>
          </a:p>
          <a:p>
            <a:pPr marL="514350" indent="-514350">
              <a:buAutoNum type="arabicPeriod"/>
            </a:pPr>
            <a:r>
              <a:rPr lang="en-GB" sz="2800" dirty="0"/>
              <a:t>Love </a:t>
            </a:r>
            <a:r>
              <a:rPr lang="en-US" sz="2800" dirty="0"/>
              <a:t>the book</a:t>
            </a:r>
          </a:p>
        </p:txBody>
      </p:sp>
    </p:spTree>
    <p:extLst>
      <p:ext uri="{BB962C8B-B14F-4D97-AF65-F5344CB8AC3E}">
        <p14:creationId xmlns:p14="http://schemas.microsoft.com/office/powerpoint/2010/main" val="110300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Read Write Inc. </a:t>
            </a:r>
            <a:r>
              <a:rPr lang="en-US" dirty="0"/>
              <a:t>Phonics </a:t>
            </a:r>
            <a:br>
              <a:rPr lang="en-US" dirty="0"/>
            </a:br>
            <a:r>
              <a:rPr lang="en-US" dirty="0"/>
              <a:t>Parents’ Meeting – </a:t>
            </a:r>
            <a:br>
              <a:rPr lang="en-US" dirty="0"/>
            </a:br>
            <a:r>
              <a:rPr lang="en-US" dirty="0"/>
              <a:t>Phonics Screening Check</a:t>
            </a:r>
          </a:p>
        </p:txBody>
      </p:sp>
    </p:spTree>
    <p:extLst>
      <p:ext uri="{BB962C8B-B14F-4D97-AF65-F5344CB8AC3E}">
        <p14:creationId xmlns:p14="http://schemas.microsoft.com/office/powerpoint/2010/main" val="35353102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D1930-DA65-1D4E-8A1A-8B2F9CEA7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Phonics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85F38-98DE-4746-A2A4-771CDD0D9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word-reading test at the end of Year 1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Children read 40 words</a:t>
            </a:r>
          </a:p>
        </p:txBody>
      </p:sp>
    </p:spTree>
    <p:extLst>
      <p:ext uri="{BB962C8B-B14F-4D97-AF65-F5344CB8AC3E}">
        <p14:creationId xmlns:p14="http://schemas.microsoft.com/office/powerpoint/2010/main" val="23300484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1469F-21DD-8648-90F1-2E26C8476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60649"/>
            <a:ext cx="8205617" cy="864096"/>
          </a:xfrm>
        </p:spPr>
        <p:txBody>
          <a:bodyPr/>
          <a:lstStyle/>
          <a:p>
            <a:r>
              <a:rPr lang="en-US" dirty="0"/>
              <a:t>‘Special Friends’, ‘Fred Talk’, read the word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978140-5EAA-1D40-BB07-5D4020AE8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49" y="1828800"/>
            <a:ext cx="7512701" cy="35527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90427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D0C9C-3D1A-1B43-89FB-E992F8876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F3701B-E3AE-3643-B41D-8D2F98D69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68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83FF7B-A559-5041-BADD-DDD84C8E1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32" y="3493582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363FE7-69DB-F341-B5ED-51227FAD8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731717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BAF87B-3D93-8545-A864-2482BDC970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572000" y="3493582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475580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Ruth Miskin Parents’ Page:</a:t>
            </a:r>
          </a:p>
          <a:p>
            <a:r>
              <a:rPr lang="en-US" dirty="0">
                <a:hlinkClick r:id="rId3"/>
              </a:rPr>
              <a:t>http://www.ruthmiskin.com/en/parents/</a:t>
            </a:r>
            <a:endParaRPr lang="en-US" dirty="0"/>
          </a:p>
          <a:p>
            <a:endParaRPr lang="en-US" dirty="0"/>
          </a:p>
          <a:p>
            <a:r>
              <a:rPr lang="en-US" dirty="0"/>
              <a:t>Ruth Miskin Facebook:</a:t>
            </a:r>
          </a:p>
          <a:p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Free e-books for home reading:</a:t>
            </a:r>
          </a:p>
          <a:p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0244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A51B80-C98F-864F-9740-E3F0E812B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059" y="1628800"/>
            <a:ext cx="8263881" cy="2447596"/>
          </a:xfrm>
        </p:spPr>
        <p:txBody>
          <a:bodyPr/>
          <a:lstStyle/>
          <a:p>
            <a:r>
              <a:rPr lang="en-US" sz="3600" dirty="0"/>
              <a:t>The more that you </a:t>
            </a:r>
            <a:r>
              <a:rPr lang="en-US" sz="3600" b="1" dirty="0">
                <a:solidFill>
                  <a:schemeClr val="accent3"/>
                </a:solidFill>
              </a:rPr>
              <a:t>read</a:t>
            </a:r>
            <a:r>
              <a:rPr lang="en-US" sz="3600" dirty="0"/>
              <a:t>, the more things you will </a:t>
            </a:r>
            <a:r>
              <a:rPr lang="en-US" sz="3600" b="1" dirty="0">
                <a:solidFill>
                  <a:schemeClr val="accent3"/>
                </a:solidFill>
              </a:rPr>
              <a:t>know</a:t>
            </a:r>
            <a:r>
              <a:rPr lang="en-US" sz="3600" dirty="0"/>
              <a:t>. The more that you </a:t>
            </a:r>
            <a:r>
              <a:rPr lang="en-US" sz="3600" b="1" dirty="0">
                <a:solidFill>
                  <a:schemeClr val="accent3"/>
                </a:solidFill>
              </a:rPr>
              <a:t>learn</a:t>
            </a:r>
            <a:r>
              <a:rPr lang="en-US" sz="3600" dirty="0"/>
              <a:t>, the more </a:t>
            </a:r>
            <a:r>
              <a:rPr lang="en-US" sz="3600" b="1" dirty="0">
                <a:solidFill>
                  <a:schemeClr val="accent3"/>
                </a:solidFill>
              </a:rPr>
              <a:t>places you’ll go</a:t>
            </a:r>
            <a:r>
              <a:rPr lang="en-US" sz="3600" dirty="0"/>
              <a:t>! </a:t>
            </a:r>
            <a:endParaRPr lang="en-US" sz="3600" dirty="0">
              <a:solidFill>
                <a:schemeClr val="accent3"/>
              </a:solidFill>
            </a:endParaRPr>
          </a:p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63C3D3C-A11A-E14A-91E3-23F810041EF8}"/>
              </a:ext>
            </a:extLst>
          </p:cNvPr>
          <p:cNvSpPr txBox="1">
            <a:spLocks/>
          </p:cNvSpPr>
          <p:nvPr/>
        </p:nvSpPr>
        <p:spPr>
          <a:xfrm>
            <a:off x="6673611" y="3644348"/>
            <a:ext cx="8640951" cy="864096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 kern="1200">
                <a:solidFill>
                  <a:srgbClr val="787878"/>
                </a:solidFill>
                <a:latin typeface="+mn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000" b="1">
                <a:solidFill>
                  <a:srgbClr val="787878"/>
                </a:solidFill>
                <a:latin typeface="Arial" pitchFamily="34" charset="0"/>
              </a:defRPr>
            </a:lvl9pPr>
          </a:lstStyle>
          <a:p>
            <a:pPr defTabSz="914400"/>
            <a:r>
              <a:rPr lang="en-US" sz="3400" dirty="0"/>
              <a:t>Dr. Seuss</a:t>
            </a:r>
          </a:p>
        </p:txBody>
      </p:sp>
    </p:spTree>
    <p:extLst>
      <p:ext uri="{BB962C8B-B14F-4D97-AF65-F5344CB8AC3E}">
        <p14:creationId xmlns:p14="http://schemas.microsoft.com/office/powerpoint/2010/main" val="40712842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other questions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AA93A9-005C-EC4C-87E0-11AF3DA2EC4F}"/>
              </a:ext>
            </a:extLst>
          </p:cNvPr>
          <p:cNvSpPr/>
          <p:nvPr/>
        </p:nvSpPr>
        <p:spPr>
          <a:xfrm>
            <a:off x="2173829" y="2305615"/>
            <a:ext cx="4174541" cy="2246769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Q&amp;A</a:t>
            </a:r>
            <a:endParaRPr lang="en-US" sz="140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543386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1262</TotalTime>
  <Words>2893</Words>
  <Application>Microsoft Office PowerPoint</Application>
  <PresentationFormat>On-screen Show (4:3)</PresentationFormat>
  <Paragraphs>336</Paragraphs>
  <Slides>31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0" baseType="lpstr">
      <vt:lpstr>Arial Unicode MS</vt:lpstr>
      <vt:lpstr>MS PGothic</vt:lpstr>
      <vt:lpstr>MS PGothic</vt:lpstr>
      <vt:lpstr>Arial</vt:lpstr>
      <vt:lpstr>Calibri</vt:lpstr>
      <vt:lpstr>Garamond</vt:lpstr>
      <vt:lpstr>Times New Roman</vt:lpstr>
      <vt:lpstr>Wingdings</vt:lpstr>
      <vt:lpstr>NEW Phonics Template</vt:lpstr>
      <vt:lpstr>PowerPoint Presentation</vt:lpstr>
      <vt:lpstr>What is phonics?</vt:lpstr>
      <vt:lpstr>Speed Sounds Set 1</vt:lpstr>
      <vt:lpstr>Speed Sounds Set 2</vt:lpstr>
      <vt:lpstr>Speed Sounds Set 3</vt:lpstr>
      <vt:lpstr>Name the pictures</vt:lpstr>
      <vt:lpstr>Picture Phrases</vt:lpstr>
      <vt:lpstr>Teaching letter formation</vt:lpstr>
      <vt:lpstr>What can I do?</vt:lpstr>
      <vt:lpstr>Sounds + blending = reading </vt:lpstr>
      <vt:lpstr>Reading with Fred Talk</vt:lpstr>
      <vt:lpstr>‘Special Friends’, ‘Fred Talk’, read the word</vt:lpstr>
      <vt:lpstr>Fred Talk routine</vt:lpstr>
      <vt:lpstr>Fred games and Fred talk throughout the day</vt:lpstr>
      <vt:lpstr>Read Write Inc. Phonics  Parents’ Meeting Listening to your child read</vt:lpstr>
      <vt:lpstr>‘Three with me, four at home’</vt:lpstr>
      <vt:lpstr>After the third read…</vt:lpstr>
      <vt:lpstr>‘Special Friends’, ‘Fred Talk’, read the word</vt:lpstr>
      <vt:lpstr>Red Words</vt:lpstr>
      <vt:lpstr>Book Bag Books</vt:lpstr>
      <vt:lpstr>What can you do?</vt:lpstr>
      <vt:lpstr>Repeated readings Again! Again!</vt:lpstr>
      <vt:lpstr>10 things your child learns when you read aloud stories and poems every day</vt:lpstr>
      <vt:lpstr>Top Tips - Storytime</vt:lpstr>
      <vt:lpstr>Read Write Inc. Phonics  Parents’ Meeting –  Phonics Screening Check</vt:lpstr>
      <vt:lpstr>What is the Phonics Screening Check?</vt:lpstr>
      <vt:lpstr>‘Special Friends’, ‘Fred Talk’, read the word</vt:lpstr>
      <vt:lpstr>Nonsense words</vt:lpstr>
      <vt:lpstr>Online resources available</vt:lpstr>
      <vt:lpstr>PowerPoint Presentation</vt:lpstr>
      <vt:lpstr>Any other questions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Wendy Whitehouse</cp:lastModifiedBy>
  <cp:revision>156</cp:revision>
  <cp:lastPrinted>2019-02-07T10:37:39Z</cp:lastPrinted>
  <dcterms:created xsi:type="dcterms:W3CDTF">2015-11-23T14:36:59Z</dcterms:created>
  <dcterms:modified xsi:type="dcterms:W3CDTF">2022-05-16T14:44:25Z</dcterms:modified>
</cp:coreProperties>
</file>